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Helvetica World" charset="1" panose="020B05000400000200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3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34.png" Type="http://schemas.openxmlformats.org/officeDocument/2006/relationships/image"/><Relationship Id="rId5" Target="../media/image35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24.gi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8708" y="552450"/>
            <a:ext cx="11522556" cy="4459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26"/>
              </a:lnSpc>
            </a:pPr>
            <a:r>
              <a:rPr lang="en-US" sz="189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EcoSort</a:t>
            </a:r>
          </a:p>
          <a:p>
            <a:pPr algn="l">
              <a:lnSpc>
                <a:spcPts val="16826"/>
              </a:lnSpc>
            </a:pPr>
            <a:r>
              <a:rPr lang="en-US" sz="1890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5212006">
            <a:off x="11156589" y="3724094"/>
            <a:ext cx="5938655" cy="7116036"/>
          </a:xfrm>
          <a:custGeom>
            <a:avLst/>
            <a:gdLst/>
            <a:ahLst/>
            <a:cxnLst/>
            <a:rect r="r" b="b" t="t" l="l"/>
            <a:pathLst>
              <a:path h="7116036" w="5938655">
                <a:moveTo>
                  <a:pt x="0" y="0"/>
                </a:moveTo>
                <a:lnTo>
                  <a:pt x="5938655" y="0"/>
                </a:lnTo>
                <a:lnTo>
                  <a:pt x="5938655" y="7116036"/>
                </a:lnTo>
                <a:lnTo>
                  <a:pt x="0" y="7116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99446">
            <a:off x="1369949" y="2306256"/>
            <a:ext cx="7315200" cy="399011"/>
          </a:xfrm>
          <a:custGeom>
            <a:avLst/>
            <a:gdLst/>
            <a:ahLst/>
            <a:cxnLst/>
            <a:rect r="r" b="b" t="t" l="l"/>
            <a:pathLst>
              <a:path h="399011" w="7315200">
                <a:moveTo>
                  <a:pt x="0" y="0"/>
                </a:moveTo>
                <a:lnTo>
                  <a:pt x="7315200" y="0"/>
                </a:lnTo>
                <a:lnTo>
                  <a:pt x="7315200" y="399011"/>
                </a:lnTo>
                <a:lnTo>
                  <a:pt x="0" y="3990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17147" y="4122750"/>
            <a:ext cx="7315200" cy="448056"/>
          </a:xfrm>
          <a:custGeom>
            <a:avLst/>
            <a:gdLst/>
            <a:ahLst/>
            <a:cxnLst/>
            <a:rect r="r" b="b" t="t" l="l"/>
            <a:pathLst>
              <a:path h="448056" w="7315200">
                <a:moveTo>
                  <a:pt x="0" y="0"/>
                </a:moveTo>
                <a:lnTo>
                  <a:pt x="7315200" y="0"/>
                </a:lnTo>
                <a:lnTo>
                  <a:pt x="7315200" y="448056"/>
                </a:lnTo>
                <a:lnTo>
                  <a:pt x="0" y="448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782169" y="3984868"/>
            <a:ext cx="4687494" cy="4687494"/>
          </a:xfrm>
          <a:custGeom>
            <a:avLst/>
            <a:gdLst/>
            <a:ahLst/>
            <a:cxnLst/>
            <a:rect r="r" b="b" t="t" l="l"/>
            <a:pathLst>
              <a:path h="4687494" w="4687494">
                <a:moveTo>
                  <a:pt x="0" y="0"/>
                </a:moveTo>
                <a:lnTo>
                  <a:pt x="4687494" y="0"/>
                </a:lnTo>
                <a:lnTo>
                  <a:pt x="4687494" y="4687494"/>
                </a:lnTo>
                <a:lnTo>
                  <a:pt x="0" y="4687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88708" y="8168141"/>
            <a:ext cx="9336920" cy="17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67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AI-Powered Wa</a:t>
            </a:r>
            <a:r>
              <a:rPr lang="en-US" sz="5671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ste Classification &amp; Automation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612657">
            <a:off x="10582764" y="1471875"/>
            <a:ext cx="7078720" cy="8482127"/>
          </a:xfrm>
          <a:custGeom>
            <a:avLst/>
            <a:gdLst/>
            <a:ahLst/>
            <a:cxnLst/>
            <a:rect r="r" b="b" t="t" l="l"/>
            <a:pathLst>
              <a:path h="8482127" w="7078720">
                <a:moveTo>
                  <a:pt x="0" y="0"/>
                </a:moveTo>
                <a:lnTo>
                  <a:pt x="7078720" y="0"/>
                </a:lnTo>
                <a:lnTo>
                  <a:pt x="7078720" y="8482126"/>
                </a:lnTo>
                <a:lnTo>
                  <a:pt x="0" y="84821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78396">
            <a:off x="7636826" y="1671139"/>
            <a:ext cx="2821907" cy="2448004"/>
          </a:xfrm>
          <a:custGeom>
            <a:avLst/>
            <a:gdLst/>
            <a:ahLst/>
            <a:cxnLst/>
            <a:rect r="r" b="b" t="t" l="l"/>
            <a:pathLst>
              <a:path h="2448004" w="2821907">
                <a:moveTo>
                  <a:pt x="0" y="0"/>
                </a:moveTo>
                <a:lnTo>
                  <a:pt x="2821907" y="0"/>
                </a:lnTo>
                <a:lnTo>
                  <a:pt x="2821907" y="2448004"/>
                </a:lnTo>
                <a:lnTo>
                  <a:pt x="0" y="2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301440" y="1792796"/>
            <a:ext cx="5641368" cy="6701409"/>
          </a:xfrm>
          <a:custGeom>
            <a:avLst/>
            <a:gdLst/>
            <a:ahLst/>
            <a:cxnLst/>
            <a:rect r="r" b="b" t="t" l="l"/>
            <a:pathLst>
              <a:path h="6701409" w="5641368">
                <a:moveTo>
                  <a:pt x="0" y="0"/>
                </a:moveTo>
                <a:lnTo>
                  <a:pt x="5641368" y="0"/>
                </a:lnTo>
                <a:lnTo>
                  <a:pt x="5641368" y="6701408"/>
                </a:lnTo>
                <a:lnTo>
                  <a:pt x="0" y="67014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9923" y="3102973"/>
            <a:ext cx="8717857" cy="6777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Real-Time Processing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Immediate classification and sorting of waste items.</a:t>
            </a:r>
          </a:p>
          <a:p>
            <a:pPr algn="l">
              <a:lnSpc>
                <a:spcPts val="5166"/>
              </a:lnSpc>
            </a:pPr>
          </a:p>
          <a:p>
            <a:pPr algn="l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High Accuracy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Achieved a validation accuracy of 91% during model training.</a:t>
            </a:r>
          </a:p>
          <a:p>
            <a:pPr algn="l">
              <a:lnSpc>
                <a:spcPts val="4746"/>
              </a:lnSpc>
            </a:pPr>
          </a:p>
          <a:p>
            <a:pPr algn="l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Scalability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Design allows for easy scaling and integration into various settings.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29923" y="406123"/>
            <a:ext cx="6299085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</a:t>
            </a: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Key Features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085719"/>
            <a:ext cx="12606628" cy="4163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Primary Markets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Urban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municipalities aiming to improve waste management.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Educational institutions promoting environmental awareness.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Corporate campuses seeking sustainable waste solutions.</a:t>
            </a:r>
          </a:p>
          <a:p>
            <a:pPr algn="l">
              <a:lnSpc>
                <a:spcPts val="3874"/>
              </a:lnSpc>
            </a:pPr>
          </a:p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Market Potential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Egypt's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plastic recycling market was valued at USD 380.25 million in 2024 and is expected to reach USD 473.96 million by 2030, indicating a growing demand for recycling solutions.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60953" y="200118"/>
            <a:ext cx="6622480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06 - Target Market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85970">
            <a:off x="6106895" y="1073969"/>
            <a:ext cx="5930595" cy="323487"/>
          </a:xfrm>
          <a:custGeom>
            <a:avLst/>
            <a:gdLst/>
            <a:ahLst/>
            <a:cxnLst/>
            <a:rect r="r" b="b" t="t" l="l"/>
            <a:pathLst>
              <a:path h="323487" w="5930595">
                <a:moveTo>
                  <a:pt x="0" y="0"/>
                </a:moveTo>
                <a:lnTo>
                  <a:pt x="5930595" y="0"/>
                </a:lnTo>
                <a:lnTo>
                  <a:pt x="5930595" y="323487"/>
                </a:lnTo>
                <a:lnTo>
                  <a:pt x="0" y="323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12006">
            <a:off x="13067457" y="-1750158"/>
            <a:ext cx="4638166" cy="5557715"/>
          </a:xfrm>
          <a:custGeom>
            <a:avLst/>
            <a:gdLst/>
            <a:ahLst/>
            <a:cxnLst/>
            <a:rect r="r" b="b" t="t" l="l"/>
            <a:pathLst>
              <a:path h="5557715" w="4638166">
                <a:moveTo>
                  <a:pt x="0" y="0"/>
                </a:moveTo>
                <a:lnTo>
                  <a:pt x="4638166" y="0"/>
                </a:lnTo>
                <a:lnTo>
                  <a:pt x="4638166" y="5557716"/>
                </a:lnTo>
                <a:lnTo>
                  <a:pt x="0" y="5557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57624" y="159241"/>
            <a:ext cx="4440114" cy="3116153"/>
          </a:xfrm>
          <a:custGeom>
            <a:avLst/>
            <a:gdLst/>
            <a:ahLst/>
            <a:cxnLst/>
            <a:rect r="r" b="b" t="t" l="l"/>
            <a:pathLst>
              <a:path h="3116153" w="4440114">
                <a:moveTo>
                  <a:pt x="0" y="0"/>
                </a:moveTo>
                <a:lnTo>
                  <a:pt x="4440114" y="0"/>
                </a:lnTo>
                <a:lnTo>
                  <a:pt x="4440114" y="3116152"/>
                </a:lnTo>
                <a:lnTo>
                  <a:pt x="0" y="311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212006">
            <a:off x="100927" y="7898676"/>
            <a:ext cx="4638166" cy="5557715"/>
          </a:xfrm>
          <a:custGeom>
            <a:avLst/>
            <a:gdLst/>
            <a:ahLst/>
            <a:cxnLst/>
            <a:rect r="r" b="b" t="t" l="l"/>
            <a:pathLst>
              <a:path h="5557715" w="4638166">
                <a:moveTo>
                  <a:pt x="0" y="0"/>
                </a:moveTo>
                <a:lnTo>
                  <a:pt x="4638166" y="0"/>
                </a:lnTo>
                <a:lnTo>
                  <a:pt x="4638166" y="5557715"/>
                </a:lnTo>
                <a:lnTo>
                  <a:pt x="0" y="555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3059" y="1168029"/>
            <a:ext cx="9925914" cy="9414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Dataset</a:t>
            </a:r>
          </a:p>
          <a:p>
            <a:pPr algn="l" marL="637633" indent="-318817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Utilized the TrashNet dataset from Kaggle, comprising images of various waste categories.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Challenges Faced</a:t>
            </a:r>
          </a:p>
          <a:p>
            <a:pPr algn="l" marL="637633" indent="-318817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Imbalance: Certain classes, like paper and metal, were underrepresented.</a:t>
            </a:r>
          </a:p>
          <a:p>
            <a:pPr algn="l" marL="637633" indent="-318817" lvl="1">
              <a:lnSpc>
                <a:spcPts val="4134"/>
              </a:lnSpc>
              <a:buFont typeface="Arial"/>
              <a:buChar char="•"/>
            </a:pPr>
            <a:r>
              <a:rPr lang="en-US" sz="295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Overfitting: The model performed well on training data but poorly on unseen data due to low sample diversity.</a:t>
            </a:r>
          </a:p>
          <a:p>
            <a:pPr algn="l">
              <a:lnSpc>
                <a:spcPts val="4500"/>
              </a:lnSpc>
            </a:pPr>
          </a:p>
          <a:p>
            <a:pPr algn="l">
              <a:lnSpc>
                <a:spcPts val="4500"/>
              </a:lnSpc>
            </a:pPr>
            <a:r>
              <a:rPr lang="en-US" sz="321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Solutions Implemented</a:t>
            </a:r>
          </a:p>
          <a:p>
            <a:pPr algn="l" marL="694061" indent="-347030" lvl="1">
              <a:lnSpc>
                <a:spcPts val="4500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Data Augmentation: Applied techniques like rotation, scaling, and flipping to increase dataset diversity.</a:t>
            </a:r>
          </a:p>
          <a:p>
            <a:pPr algn="l" marL="694061" indent="-347030" lvl="1">
              <a:lnSpc>
                <a:spcPts val="4500"/>
              </a:lnSpc>
              <a:buFont typeface="Arial"/>
              <a:buChar char="•"/>
            </a:pPr>
            <a:r>
              <a:rPr lang="en-US" sz="3214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Regularization: Introduced dropout layers to prevent overfitting.</a:t>
            </a:r>
          </a:p>
          <a:p>
            <a:pPr algn="l">
              <a:lnSpc>
                <a:spcPts val="4500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059" y="1595830"/>
            <a:ext cx="5296894" cy="288921"/>
          </a:xfrm>
          <a:custGeom>
            <a:avLst/>
            <a:gdLst/>
            <a:ahLst/>
            <a:cxnLst/>
            <a:rect r="r" b="b" t="t" l="l"/>
            <a:pathLst>
              <a:path h="288921" w="5296894">
                <a:moveTo>
                  <a:pt x="0" y="0"/>
                </a:moveTo>
                <a:lnTo>
                  <a:pt x="5296894" y="0"/>
                </a:lnTo>
                <a:lnTo>
                  <a:pt x="5296894" y="288922"/>
                </a:lnTo>
                <a:lnTo>
                  <a:pt x="0" y="28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059" y="7023565"/>
            <a:ext cx="5296894" cy="288921"/>
          </a:xfrm>
          <a:custGeom>
            <a:avLst/>
            <a:gdLst/>
            <a:ahLst/>
            <a:cxnLst/>
            <a:rect r="r" b="b" t="t" l="l"/>
            <a:pathLst>
              <a:path h="288921" w="5296894">
                <a:moveTo>
                  <a:pt x="0" y="0"/>
                </a:moveTo>
                <a:lnTo>
                  <a:pt x="5296894" y="0"/>
                </a:lnTo>
                <a:lnTo>
                  <a:pt x="5296894" y="288922"/>
                </a:lnTo>
                <a:lnTo>
                  <a:pt x="0" y="288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19638" y="1028700"/>
            <a:ext cx="7468362" cy="8229600"/>
          </a:xfrm>
          <a:custGeom>
            <a:avLst/>
            <a:gdLst/>
            <a:ahLst/>
            <a:cxnLst/>
            <a:rect r="r" b="b" t="t" l="l"/>
            <a:pathLst>
              <a:path h="8229600" w="7468362">
                <a:moveTo>
                  <a:pt x="0" y="0"/>
                </a:moveTo>
                <a:lnTo>
                  <a:pt x="7468362" y="0"/>
                </a:lnTo>
                <a:lnTo>
                  <a:pt x="746836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923" y="406123"/>
            <a:ext cx="7080908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07</a:t>
            </a: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AI Development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9669" y="-541161"/>
            <a:ext cx="7948661" cy="3139721"/>
          </a:xfrm>
          <a:custGeom>
            <a:avLst/>
            <a:gdLst/>
            <a:ahLst/>
            <a:cxnLst/>
            <a:rect r="r" b="b" t="t" l="l"/>
            <a:pathLst>
              <a:path h="3139721" w="7948661">
                <a:moveTo>
                  <a:pt x="0" y="0"/>
                </a:moveTo>
                <a:lnTo>
                  <a:pt x="7948662" y="0"/>
                </a:lnTo>
                <a:lnTo>
                  <a:pt x="7948662" y="3139722"/>
                </a:lnTo>
                <a:lnTo>
                  <a:pt x="0" y="3139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69462" y="746443"/>
            <a:ext cx="6949077" cy="583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999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Two-Phase Training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717350">
            <a:off x="10411419" y="7218008"/>
            <a:ext cx="2821907" cy="2448004"/>
          </a:xfrm>
          <a:custGeom>
            <a:avLst/>
            <a:gdLst/>
            <a:ahLst/>
            <a:cxnLst/>
            <a:rect r="r" b="b" t="t" l="l"/>
            <a:pathLst>
              <a:path h="2448004" w="2821907">
                <a:moveTo>
                  <a:pt x="0" y="0"/>
                </a:moveTo>
                <a:lnTo>
                  <a:pt x="2821907" y="0"/>
                </a:lnTo>
                <a:lnTo>
                  <a:pt x="2821907" y="2448004"/>
                </a:lnTo>
                <a:lnTo>
                  <a:pt x="0" y="24480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43575"/>
            <a:ext cx="12606628" cy="73731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Transfer Learning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Use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 a pretrained model (VGG16) to extract useful low-level features like edges, textures, and shapes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Froze all convolutional layers and trained custom dense layers for classification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Chosen for efficiency and robustness given our limited dataset</a:t>
            </a:r>
          </a:p>
          <a:p>
            <a:pPr algn="l">
              <a:lnSpc>
                <a:spcPts val="3874"/>
              </a:lnSpc>
            </a:pPr>
          </a:p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Fine-Tuning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nfroze the last 4 layers of VGG16 to adapt the model to our dataset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impr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oved our model’s ability to distinguish similar materials and better adapt to real-world waste images.</a:t>
            </a:r>
          </a:p>
          <a:p>
            <a:pPr algn="l">
              <a:lnSpc>
                <a:spcPts val="3874"/>
              </a:lnSpc>
            </a:pPr>
          </a:p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esults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Tra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ining accuracy: ~91%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Validation accuracy: ~82%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13185436" y="5393776"/>
            <a:ext cx="4950518" cy="4950518"/>
          </a:xfrm>
          <a:prstGeom prst="rect">
            <a:avLst/>
          </a:prstGeom>
        </p:spPr>
      </p:pic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12006">
            <a:off x="2150950" y="-3611818"/>
            <a:ext cx="13986100" cy="16758943"/>
          </a:xfrm>
          <a:custGeom>
            <a:avLst/>
            <a:gdLst/>
            <a:ahLst/>
            <a:cxnLst/>
            <a:rect r="r" b="b" t="t" l="l"/>
            <a:pathLst>
              <a:path h="16758943" w="13986100">
                <a:moveTo>
                  <a:pt x="0" y="0"/>
                </a:moveTo>
                <a:lnTo>
                  <a:pt x="13986100" y="0"/>
                </a:lnTo>
                <a:lnTo>
                  <a:pt x="13986100" y="16758944"/>
                </a:lnTo>
                <a:lnTo>
                  <a:pt x="0" y="1675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8703" y="2433661"/>
            <a:ext cx="16870594" cy="5419678"/>
          </a:xfrm>
          <a:custGeom>
            <a:avLst/>
            <a:gdLst/>
            <a:ahLst/>
            <a:cxnLst/>
            <a:rect r="r" b="b" t="t" l="l"/>
            <a:pathLst>
              <a:path h="5419678" w="16870594">
                <a:moveTo>
                  <a:pt x="0" y="0"/>
                </a:moveTo>
                <a:lnTo>
                  <a:pt x="16870594" y="0"/>
                </a:lnTo>
                <a:lnTo>
                  <a:pt x="16870594" y="5419678"/>
                </a:lnTo>
                <a:lnTo>
                  <a:pt x="0" y="54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784133" y="470639"/>
            <a:ext cx="6195830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Analysis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3338472">
            <a:off x="3894579" y="-1788478"/>
            <a:ext cx="2645587" cy="5961887"/>
          </a:xfrm>
          <a:custGeom>
            <a:avLst/>
            <a:gdLst/>
            <a:ahLst/>
            <a:cxnLst/>
            <a:rect r="r" b="b" t="t" l="l"/>
            <a:pathLst>
              <a:path h="5961887" w="2645587">
                <a:moveTo>
                  <a:pt x="0" y="0"/>
                </a:moveTo>
                <a:lnTo>
                  <a:pt x="2645587" y="0"/>
                </a:lnTo>
                <a:lnTo>
                  <a:pt x="2645587" y="5961887"/>
                </a:lnTo>
                <a:lnTo>
                  <a:pt x="0" y="5961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086100"/>
            <a:ext cx="4572000" cy="4114800"/>
          </a:xfrm>
          <a:custGeom>
            <a:avLst/>
            <a:gdLst/>
            <a:ahLst/>
            <a:cxnLst/>
            <a:rect r="r" b="b" t="t" l="l"/>
            <a:pathLst>
              <a:path h="4114800" w="4572000">
                <a:moveTo>
                  <a:pt x="0" y="0"/>
                </a:moveTo>
                <a:lnTo>
                  <a:pt x="4572000" y="0"/>
                </a:lnTo>
                <a:lnTo>
                  <a:pt x="4572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333468"/>
            <a:ext cx="9738466" cy="695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44"/>
              </a:lnSpc>
            </a:pPr>
            <a:r>
              <a:rPr lang="en-US" sz="4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09 - Competitive Advantage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952500"/>
            <a:ext cx="8717857" cy="9225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Innovative Integration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mbines AI with mechanical systems for automated waste sorting.</a:t>
            </a:r>
          </a:p>
          <a:p>
            <a:pPr algn="just">
              <a:lnSpc>
                <a:spcPts val="5166"/>
              </a:lnSpc>
            </a:pPr>
          </a:p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Cost-Effective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ces the need for manual labor in waste management.</a:t>
            </a:r>
          </a:p>
          <a:p>
            <a:pPr algn="just">
              <a:lnSpc>
                <a:spcPts val="4746"/>
              </a:lnSpc>
            </a:pPr>
          </a:p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Environmental Impact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Promot</a:t>
            </a: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 recycling and reduces landfill usage.</a:t>
            </a:r>
          </a:p>
          <a:p>
            <a:pPr algn="just">
              <a:lnSpc>
                <a:spcPts val="4746"/>
              </a:lnSpc>
            </a:pPr>
          </a:p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Adaptability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System can be adapted to recognize additional waste categories as needed.</a:t>
            </a:r>
          </a:p>
        </p:txBody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13126" y="3074086"/>
            <a:ext cx="11861747" cy="4685390"/>
          </a:xfrm>
          <a:custGeom>
            <a:avLst/>
            <a:gdLst/>
            <a:ahLst/>
            <a:cxnLst/>
            <a:rect r="r" b="b" t="t" l="l"/>
            <a:pathLst>
              <a:path h="4685390" w="11861747">
                <a:moveTo>
                  <a:pt x="0" y="0"/>
                </a:moveTo>
                <a:lnTo>
                  <a:pt x="11861748" y="0"/>
                </a:lnTo>
                <a:lnTo>
                  <a:pt x="11861748" y="4685390"/>
                </a:lnTo>
                <a:lnTo>
                  <a:pt x="0" y="46853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250119" y="4171663"/>
            <a:ext cx="7787763" cy="2058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843"/>
              </a:lnSpc>
            </a:pPr>
            <a:r>
              <a:rPr lang="en-US" sz="142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Thanks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026160" y="-392619"/>
            <a:ext cx="7948661" cy="3139721"/>
          </a:xfrm>
          <a:custGeom>
            <a:avLst/>
            <a:gdLst/>
            <a:ahLst/>
            <a:cxnLst/>
            <a:rect r="r" b="b" t="t" l="l"/>
            <a:pathLst>
              <a:path h="3139721" w="7948661">
                <a:moveTo>
                  <a:pt x="0" y="0"/>
                </a:moveTo>
                <a:lnTo>
                  <a:pt x="7948661" y="0"/>
                </a:lnTo>
                <a:lnTo>
                  <a:pt x="7948661" y="3139721"/>
                </a:lnTo>
                <a:lnTo>
                  <a:pt x="0" y="31397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69928" y="639239"/>
            <a:ext cx="5261125" cy="88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6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Overview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08082" y="2661377"/>
            <a:ext cx="9084576" cy="629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01 - The Problem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02 - Our Solution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03 - Components Used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04 - How It Works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05 - Key Features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06 - Target Market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07 - AI Development</a:t>
            </a:r>
          </a:p>
          <a:p>
            <a:pPr algn="just">
              <a:lnSpc>
                <a:spcPts val="6275"/>
              </a:lnSpc>
            </a:pPr>
            <a:r>
              <a:rPr lang="en-US" sz="4482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08 - Competitive Advantage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12006">
            <a:off x="949851" y="1044770"/>
            <a:ext cx="5226700" cy="6262931"/>
          </a:xfrm>
          <a:custGeom>
            <a:avLst/>
            <a:gdLst/>
            <a:ahLst/>
            <a:cxnLst/>
            <a:rect r="r" b="b" t="t" l="l"/>
            <a:pathLst>
              <a:path h="6262931" w="5226700">
                <a:moveTo>
                  <a:pt x="0" y="0"/>
                </a:moveTo>
                <a:lnTo>
                  <a:pt x="5226700" y="0"/>
                </a:lnTo>
                <a:lnTo>
                  <a:pt x="5226700" y="6262931"/>
                </a:lnTo>
                <a:lnTo>
                  <a:pt x="0" y="62629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636890">
            <a:off x="7724183" y="1403795"/>
            <a:ext cx="5300870" cy="4114800"/>
          </a:xfrm>
          <a:custGeom>
            <a:avLst/>
            <a:gdLst/>
            <a:ahLst/>
            <a:cxnLst/>
            <a:rect r="r" b="b" t="t" l="l"/>
            <a:pathLst>
              <a:path h="4114800" w="5300870">
                <a:moveTo>
                  <a:pt x="5300869" y="0"/>
                </a:moveTo>
                <a:lnTo>
                  <a:pt x="0" y="0"/>
                </a:lnTo>
                <a:lnTo>
                  <a:pt x="0" y="4114800"/>
                </a:lnTo>
                <a:lnTo>
                  <a:pt x="5300869" y="4114800"/>
                </a:lnTo>
                <a:lnTo>
                  <a:pt x="53008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85312" y="5927965"/>
            <a:ext cx="13002688" cy="391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6442" indent="-398221" lvl="1">
              <a:lnSpc>
                <a:spcPts val="5164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Curr</a:t>
            </a:r>
            <a:r>
              <a:rPr lang="en-US" sz="368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 recycling systems are inefficient and often rely on manual sorting.</a:t>
            </a:r>
          </a:p>
          <a:p>
            <a:pPr algn="l" marL="796442" indent="-398221" lvl="1">
              <a:lnSpc>
                <a:spcPts val="5164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Misclassification leads to contamination and reduces the value of recyclables.</a:t>
            </a:r>
          </a:p>
          <a:p>
            <a:pPr algn="l" marL="796442" indent="-398221" lvl="1">
              <a:lnSpc>
                <a:spcPts val="5164"/>
              </a:lnSpc>
              <a:buFont typeface="Arial"/>
              <a:buChar char="•"/>
            </a:pPr>
            <a:r>
              <a:rPr lang="en-US" sz="368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Labor costs and human error are high in waste management.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0028" y="346228"/>
            <a:ext cx="8330370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01 - Problem Statement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43000" y="1889365"/>
            <a:ext cx="5040401" cy="4114800"/>
          </a:xfrm>
          <a:custGeom>
            <a:avLst/>
            <a:gdLst/>
            <a:ahLst/>
            <a:cxnLst/>
            <a:rect r="r" b="b" t="t" l="l"/>
            <a:pathLst>
              <a:path h="4114800" w="5040401">
                <a:moveTo>
                  <a:pt x="0" y="0"/>
                </a:moveTo>
                <a:lnTo>
                  <a:pt x="5040401" y="0"/>
                </a:lnTo>
                <a:lnTo>
                  <a:pt x="504040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928431"/>
            <a:ext cx="12606628" cy="6477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Waste Generation in Egypt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Egypt produces approximately 100 million tons of waste annually, constituting a significant portion of municipal waste.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Urban areas achieve waste collection rates up to 85%, while rural regions lag at 35%.</a:t>
            </a:r>
          </a:p>
          <a:p>
            <a:pPr algn="l">
              <a:lnSpc>
                <a:spcPts val="3874"/>
              </a:lnSpc>
            </a:pPr>
          </a:p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Waste Disposal Challenges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 estimated 80-88% of municipal waste ends up in open dumpsites.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Only about 7% is directed to sanitary landfills.</a:t>
            </a:r>
          </a:p>
          <a:p>
            <a:pPr algn="l">
              <a:lnSpc>
                <a:spcPts val="3874"/>
              </a:lnSpc>
            </a:pPr>
          </a:p>
          <a:p>
            <a:pPr algn="l">
              <a:lnSpc>
                <a:spcPts val="3874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Environmental Impact</a:t>
            </a:r>
          </a:p>
          <a:p>
            <a:pPr algn="l" marL="731903" indent="-365951" lvl="1">
              <a:lnSpc>
                <a:spcPts val="3559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Inefficient waste management contributes to pollution, health hazards, and loss of recyclable materials.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760953" y="216391"/>
            <a:ext cx="6622480" cy="6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45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problem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85970">
            <a:off x="6106895" y="866957"/>
            <a:ext cx="5930595" cy="323487"/>
          </a:xfrm>
          <a:custGeom>
            <a:avLst/>
            <a:gdLst/>
            <a:ahLst/>
            <a:cxnLst/>
            <a:rect r="r" b="b" t="t" l="l"/>
            <a:pathLst>
              <a:path h="323487" w="5930595">
                <a:moveTo>
                  <a:pt x="0" y="0"/>
                </a:moveTo>
                <a:lnTo>
                  <a:pt x="5930595" y="0"/>
                </a:lnTo>
                <a:lnTo>
                  <a:pt x="5930595" y="323486"/>
                </a:lnTo>
                <a:lnTo>
                  <a:pt x="0" y="323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212006">
            <a:off x="13067457" y="-1750158"/>
            <a:ext cx="4638166" cy="5557715"/>
          </a:xfrm>
          <a:custGeom>
            <a:avLst/>
            <a:gdLst/>
            <a:ahLst/>
            <a:cxnLst/>
            <a:rect r="r" b="b" t="t" l="l"/>
            <a:pathLst>
              <a:path h="5557715" w="4638166">
                <a:moveTo>
                  <a:pt x="0" y="0"/>
                </a:moveTo>
                <a:lnTo>
                  <a:pt x="4638166" y="0"/>
                </a:lnTo>
                <a:lnTo>
                  <a:pt x="4638166" y="5557716"/>
                </a:lnTo>
                <a:lnTo>
                  <a:pt x="0" y="55577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12006">
            <a:off x="100927" y="7898676"/>
            <a:ext cx="4638166" cy="5557715"/>
          </a:xfrm>
          <a:custGeom>
            <a:avLst/>
            <a:gdLst/>
            <a:ahLst/>
            <a:cxnLst/>
            <a:rect r="r" b="b" t="t" l="l"/>
            <a:pathLst>
              <a:path h="5557715" w="4638166">
                <a:moveTo>
                  <a:pt x="0" y="0"/>
                </a:moveTo>
                <a:lnTo>
                  <a:pt x="4638166" y="0"/>
                </a:lnTo>
                <a:lnTo>
                  <a:pt x="4638166" y="5557715"/>
                </a:lnTo>
                <a:lnTo>
                  <a:pt x="0" y="555771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65656" y="64544"/>
            <a:ext cx="4482835" cy="3632525"/>
          </a:xfrm>
          <a:custGeom>
            <a:avLst/>
            <a:gdLst/>
            <a:ahLst/>
            <a:cxnLst/>
            <a:rect r="r" b="b" t="t" l="l"/>
            <a:pathLst>
              <a:path h="3632525" w="4482835">
                <a:moveTo>
                  <a:pt x="0" y="0"/>
                </a:moveTo>
                <a:lnTo>
                  <a:pt x="4482835" y="0"/>
                </a:lnTo>
                <a:lnTo>
                  <a:pt x="4482835" y="3632525"/>
                </a:lnTo>
                <a:lnTo>
                  <a:pt x="0" y="36325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12006">
            <a:off x="1796997" y="-1156482"/>
            <a:ext cx="6118877" cy="7331988"/>
          </a:xfrm>
          <a:custGeom>
            <a:avLst/>
            <a:gdLst/>
            <a:ahLst/>
            <a:cxnLst/>
            <a:rect r="r" b="b" t="t" l="l"/>
            <a:pathLst>
              <a:path h="7331988" w="6118877">
                <a:moveTo>
                  <a:pt x="0" y="0"/>
                </a:moveTo>
                <a:lnTo>
                  <a:pt x="6118878" y="0"/>
                </a:lnTo>
                <a:lnTo>
                  <a:pt x="6118878" y="7331988"/>
                </a:lnTo>
                <a:lnTo>
                  <a:pt x="0" y="7331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6372" y="3214838"/>
            <a:ext cx="1157209" cy="2607795"/>
          </a:xfrm>
          <a:custGeom>
            <a:avLst/>
            <a:gdLst/>
            <a:ahLst/>
            <a:cxnLst/>
            <a:rect r="r" b="b" t="t" l="l"/>
            <a:pathLst>
              <a:path h="2607795" w="1157209">
                <a:moveTo>
                  <a:pt x="0" y="0"/>
                </a:moveTo>
                <a:lnTo>
                  <a:pt x="1157208" y="0"/>
                </a:lnTo>
                <a:lnTo>
                  <a:pt x="1157208" y="2607795"/>
                </a:lnTo>
                <a:lnTo>
                  <a:pt x="0" y="26077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8836" y="2084308"/>
            <a:ext cx="7315200" cy="2261062"/>
          </a:xfrm>
          <a:custGeom>
            <a:avLst/>
            <a:gdLst/>
            <a:ahLst/>
            <a:cxnLst/>
            <a:rect r="r" b="b" t="t" l="l"/>
            <a:pathLst>
              <a:path h="2261062" w="7315200">
                <a:moveTo>
                  <a:pt x="0" y="0"/>
                </a:moveTo>
                <a:lnTo>
                  <a:pt x="7315200" y="0"/>
                </a:lnTo>
                <a:lnTo>
                  <a:pt x="7315200" y="2261061"/>
                </a:lnTo>
                <a:lnTo>
                  <a:pt x="0" y="22610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55710" y="5688552"/>
            <a:ext cx="12679266" cy="3034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Smart Recycling Bin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Utilizes AI-powered image classification to identify and sort waste into categories: paper, glass, metal, and trash.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Integrates with a microcontroller to physically direct waste to the appropriate compartment.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64873" y="366193"/>
            <a:ext cx="6195830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02 - Our Solution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77400">
            <a:off x="6900201" y="-5868606"/>
            <a:ext cx="8898232" cy="10662370"/>
          </a:xfrm>
          <a:custGeom>
            <a:avLst/>
            <a:gdLst/>
            <a:ahLst/>
            <a:cxnLst/>
            <a:rect r="r" b="b" t="t" l="l"/>
            <a:pathLst>
              <a:path h="10662370" w="8898232">
                <a:moveTo>
                  <a:pt x="0" y="0"/>
                </a:moveTo>
                <a:lnTo>
                  <a:pt x="8898232" y="0"/>
                </a:lnTo>
                <a:lnTo>
                  <a:pt x="8898232" y="10662370"/>
                </a:lnTo>
                <a:lnTo>
                  <a:pt x="0" y="10662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12006">
            <a:off x="244244" y="6815839"/>
            <a:ext cx="4638166" cy="5557715"/>
          </a:xfrm>
          <a:custGeom>
            <a:avLst/>
            <a:gdLst/>
            <a:ahLst/>
            <a:cxnLst/>
            <a:rect r="r" b="b" t="t" l="l"/>
            <a:pathLst>
              <a:path h="5557715" w="4638166">
                <a:moveTo>
                  <a:pt x="0" y="0"/>
                </a:moveTo>
                <a:lnTo>
                  <a:pt x="4638166" y="0"/>
                </a:lnTo>
                <a:lnTo>
                  <a:pt x="4638166" y="5557715"/>
                </a:lnTo>
                <a:lnTo>
                  <a:pt x="0" y="555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55023" y="3906915"/>
            <a:ext cx="7806325" cy="5852059"/>
          </a:xfrm>
          <a:custGeom>
            <a:avLst/>
            <a:gdLst/>
            <a:ahLst/>
            <a:cxnLst/>
            <a:rect r="r" b="b" t="t" l="l"/>
            <a:pathLst>
              <a:path h="5852059" w="7806325">
                <a:moveTo>
                  <a:pt x="0" y="0"/>
                </a:moveTo>
                <a:lnTo>
                  <a:pt x="7806325" y="0"/>
                </a:lnTo>
                <a:lnTo>
                  <a:pt x="7806325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85725" cap="sq">
            <a:solidFill>
              <a:srgbClr val="DBFF87"/>
            </a:solidFill>
            <a:prstDash val="lgDash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832760" y="248239"/>
            <a:ext cx="6622480" cy="6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45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Benefits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5710" y="3588258"/>
            <a:ext cx="12679266" cy="1790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Enhances recycling efficiency.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Reduces human error in waste sorting.</a:t>
            </a:r>
          </a:p>
          <a:p>
            <a:pPr algn="l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Provides environmental sustainability.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12006">
            <a:off x="470200" y="-1275455"/>
            <a:ext cx="10484365" cy="12562965"/>
          </a:xfrm>
          <a:custGeom>
            <a:avLst/>
            <a:gdLst/>
            <a:ahLst/>
            <a:cxnLst/>
            <a:rect r="r" b="b" t="t" l="l"/>
            <a:pathLst>
              <a:path h="12562965" w="10484365">
                <a:moveTo>
                  <a:pt x="0" y="0"/>
                </a:moveTo>
                <a:lnTo>
                  <a:pt x="10484365" y="0"/>
                </a:lnTo>
                <a:lnTo>
                  <a:pt x="10484365" y="12562965"/>
                </a:lnTo>
                <a:lnTo>
                  <a:pt x="0" y="125629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356559"/>
            <a:ext cx="10149603" cy="8233055"/>
          </a:xfrm>
          <a:custGeom>
            <a:avLst/>
            <a:gdLst/>
            <a:ahLst/>
            <a:cxnLst/>
            <a:rect r="r" b="b" t="t" l="l"/>
            <a:pathLst>
              <a:path h="8233055" w="10149603">
                <a:moveTo>
                  <a:pt x="0" y="0"/>
                </a:moveTo>
                <a:lnTo>
                  <a:pt x="10149603" y="0"/>
                </a:lnTo>
                <a:lnTo>
                  <a:pt x="10149603" y="8233055"/>
                </a:lnTo>
                <a:lnTo>
                  <a:pt x="0" y="82330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787128" y="527977"/>
            <a:ext cx="8177596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03 - Components Used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212006">
            <a:off x="836428" y="883842"/>
            <a:ext cx="5226700" cy="6262931"/>
          </a:xfrm>
          <a:custGeom>
            <a:avLst/>
            <a:gdLst/>
            <a:ahLst/>
            <a:cxnLst/>
            <a:rect r="r" b="b" t="t" l="l"/>
            <a:pathLst>
              <a:path h="6262931" w="5226700">
                <a:moveTo>
                  <a:pt x="0" y="0"/>
                </a:moveTo>
                <a:lnTo>
                  <a:pt x="5226701" y="0"/>
                </a:lnTo>
                <a:lnTo>
                  <a:pt x="5226701" y="6262930"/>
                </a:lnTo>
                <a:lnTo>
                  <a:pt x="0" y="6262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92459" y="952500"/>
            <a:ext cx="10366841" cy="8574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Waste detection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ultrasonic sensor will sense when an item is placed in front of it.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camera captures an image of the item.</a:t>
            </a:r>
          </a:p>
          <a:p>
            <a:pPr algn="just">
              <a:lnSpc>
                <a:spcPts val="4746"/>
              </a:lnSpc>
            </a:pPr>
          </a:p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AI Classification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AI model processes the image and classifies the waste type.</a:t>
            </a:r>
          </a:p>
          <a:p>
            <a:pPr algn="just">
              <a:lnSpc>
                <a:spcPts val="4746"/>
              </a:lnSpc>
            </a:pPr>
          </a:p>
          <a:p>
            <a:pPr algn="just">
              <a:lnSpc>
                <a:spcPts val="5166"/>
              </a:lnSpc>
            </a:pPr>
            <a:r>
              <a:rPr lang="en-US" sz="36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Mechanical Sorting</a:t>
            </a:r>
          </a:p>
          <a:p>
            <a:pPr algn="just" marL="731903" indent="-365951" lvl="1">
              <a:lnSpc>
                <a:spcPts val="4746"/>
              </a:lnSpc>
              <a:buFont typeface="Arial"/>
              <a:buChar char="•"/>
            </a:pPr>
            <a:r>
              <a:rPr lang="en-US" sz="339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The microcontroller receives the classification result and actuates the mechanism to direct the waste to the correct bin.</a:t>
            </a:r>
          </a:p>
          <a:p>
            <a:pPr algn="just">
              <a:lnSpc>
                <a:spcPts val="5166"/>
              </a:lnSpc>
            </a:pP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8700" y="1693505"/>
            <a:ext cx="4643604" cy="464360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329923" y="406123"/>
            <a:ext cx="7080908" cy="82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4"/>
              </a:lnSpc>
            </a:pP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04</a:t>
            </a:r>
            <a:r>
              <a:rPr lang="en-US" sz="59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- How it works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E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52554" y="2820334"/>
            <a:ext cx="11040788" cy="4646332"/>
          </a:xfrm>
          <a:custGeom>
            <a:avLst/>
            <a:gdLst/>
            <a:ahLst/>
            <a:cxnLst/>
            <a:rect r="r" b="b" t="t" l="l"/>
            <a:pathLst>
              <a:path h="4646332" w="11040788">
                <a:moveTo>
                  <a:pt x="0" y="0"/>
                </a:moveTo>
                <a:lnTo>
                  <a:pt x="11040788" y="0"/>
                </a:lnTo>
                <a:lnTo>
                  <a:pt x="11040788" y="4646332"/>
                </a:lnTo>
                <a:lnTo>
                  <a:pt x="0" y="46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212006">
            <a:off x="-464102" y="-1085113"/>
            <a:ext cx="5424293" cy="6499698"/>
          </a:xfrm>
          <a:custGeom>
            <a:avLst/>
            <a:gdLst/>
            <a:ahLst/>
            <a:cxnLst/>
            <a:rect r="r" b="b" t="t" l="l"/>
            <a:pathLst>
              <a:path h="6499698" w="5424293">
                <a:moveTo>
                  <a:pt x="0" y="0"/>
                </a:moveTo>
                <a:lnTo>
                  <a:pt x="5424293" y="0"/>
                </a:lnTo>
                <a:lnTo>
                  <a:pt x="5424293" y="6499698"/>
                </a:lnTo>
                <a:lnTo>
                  <a:pt x="0" y="6499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81331" y="191089"/>
            <a:ext cx="3947294" cy="3947294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832760" y="248239"/>
            <a:ext cx="6622480" cy="639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4"/>
              </a:lnSpc>
            </a:pPr>
            <a:r>
              <a:rPr lang="en-US" sz="4595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Servo Motor Functions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DAGm9ldqhMo</dc:identifier>
  <dcterms:modified xsi:type="dcterms:W3CDTF">2011-08-01T06:04:30Z</dcterms:modified>
  <cp:revision>1</cp:revision>
  <dc:title>Smart Recycling presentation</dc:title>
</cp:coreProperties>
</file>